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4" r:id="rId10"/>
    <p:sldId id="258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2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3884613" y="0"/>
            <a:ext cx="29702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93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B130B1A3-9BE0-4FB4-B03B-0811589E2F8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14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505A50-153B-4798-A1BD-EAA8C4F58057}" type="slidenum">
              <a:rPr lang="fr-FR"/>
              <a:pPr/>
              <a:t>1</a:t>
            </a:fld>
            <a:endParaRPr lang="fr-FR"/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CAECD252-54BF-4388-845D-C7B702AAAB92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4655A-E844-4509-82FE-72F13F705BF6}" type="slidenum">
              <a:rPr lang="fr-FR"/>
              <a:pPr/>
              <a:t>10</a:t>
            </a:fld>
            <a:endParaRPr lang="fr-FR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E0E4CBEC-840D-49D0-BB55-05C3C022EDBA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10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E7BE9B-4BA8-4D83-973F-4BAF192FB378}" type="slidenum">
              <a:rPr lang="fr-FR"/>
              <a:pPr/>
              <a:t>11</a:t>
            </a:fld>
            <a:endParaRPr lang="fr-FR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60925013-6A6C-45E0-A4A5-22905A7BEB6B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11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DCA874-8318-41D3-9E65-F73B4BE98E1D}" type="slidenum">
              <a:rPr lang="fr-FR"/>
              <a:pPr/>
              <a:t>12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74B02BE2-8437-46D4-97E7-1DFCCD355A4F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12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CC2364-680E-41B8-883E-1ED85824C8D9}" type="slidenum">
              <a:rPr lang="fr-FR"/>
              <a:pPr/>
              <a:t>13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1A3FC070-F552-4507-B40C-59D77F306F34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13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3E492E-11BC-4D43-AA5B-16AA7AE111B0}" type="slidenum">
              <a:rPr lang="fr-FR"/>
              <a:pPr/>
              <a:t>14</a:t>
            </a:fld>
            <a:endParaRPr lang="fr-FR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6B3778C8-BA17-4DA1-A6FA-C48D7E8436CB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14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95B46-1521-495F-ABA4-6AB1015F13E6}" type="slidenum">
              <a:rPr lang="fr-FR"/>
              <a:pPr/>
              <a:t>15</a:t>
            </a:fld>
            <a:endParaRPr lang="fr-FR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7CC8FC05-6E04-4AEB-B474-B34C0F51999A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15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2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2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3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3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4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4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5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5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6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6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7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7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8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8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684223-44ED-480C-AD25-AAD3EE68A314}" type="slidenum">
              <a:rPr lang="fr-FR"/>
              <a:pPr/>
              <a:t>9</a:t>
            </a:fld>
            <a:endParaRPr lang="fr-FR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r">
              <a:buClrTx/>
              <a:buFontTx/>
              <a:buNone/>
            </a:pPr>
            <a:fld id="{8013AAD1-9B97-49CB-A4F8-5BBCCE7D17C1}" type="slidenum">
              <a:rPr lang="fr-FR"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buClrTx/>
                <a:buFontTx/>
                <a:buNone/>
              </a:pPr>
              <a:t>9</a:t>
            </a:fld>
            <a:endParaRPr lang="fr-FR" sz="1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>
                <a:ea typeface="MS Gothic" pitchFamily="49" charset="-128"/>
              </a:rPr>
              <a:t>Described many different ways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A957D8-75B5-430C-A097-BAF7E0A100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84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1CCB16-2C77-47FF-825F-C2D688CDA64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71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AC850A7-673E-4C37-ABE9-57C5EC62F11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8E927A-9062-445E-9AFF-683472CBE11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F9AD63-E38D-4258-BBFC-1A63972A251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60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40E4348-0AC8-4053-B630-98E9926662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759C17-E9D1-418B-86B3-378BA5AFD8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0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94BE54-B167-45FC-9A7C-5851695C1A0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78179-7858-4139-821D-CDD62EA20D3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94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ED4693-08CA-4081-B10E-0E2581AEBC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00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B89844-4095-4407-ACEF-16792F0A141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8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46825"/>
            <a:ext cx="2120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BA8DC966-1C7D-4652-8935-D015C882A3D5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pitchFamily="49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685800"/>
            <a:ext cx="914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4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Convergence Culture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743200"/>
            <a:ext cx="91440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2400">
                <a:solidFill>
                  <a:srgbClr val="FF66CC"/>
                </a:solidFill>
                <a:latin typeface="Times New Roman" pitchFamily="16" charset="0"/>
                <a:cs typeface="Arial Unicode MS" charset="0"/>
              </a:rPr>
              <a:t>Created by Brett Oppegaard</a:t>
            </a:r>
          </a:p>
          <a:p>
            <a:pPr algn="ctr">
              <a:buClrTx/>
              <a:buFontTx/>
              <a:buNone/>
            </a:pPr>
            <a:r>
              <a:rPr lang="en-US" sz="2400">
                <a:solidFill>
                  <a:srgbClr val="FF66CC"/>
                </a:solidFill>
                <a:latin typeface="Times New Roman" pitchFamily="16" charset="0"/>
                <a:cs typeface="Arial Unicode MS" charset="0"/>
              </a:rPr>
              <a:t>for Washington State University Vancouver's </a:t>
            </a:r>
          </a:p>
          <a:p>
            <a:pPr algn="ctr">
              <a:buClrTx/>
              <a:buFontTx/>
              <a:buNone/>
            </a:pPr>
            <a:r>
              <a:rPr lang="en-US" sz="2400">
                <a:solidFill>
                  <a:srgbClr val="FF66CC"/>
                </a:solidFill>
                <a:latin typeface="Times New Roman" pitchFamily="16" charset="0"/>
                <a:cs typeface="Arial Unicode MS" charset="0"/>
              </a:rPr>
              <a:t>CMDC 375 class, spring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010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is transmedia storytelling?</a:t>
            </a:r>
          </a:p>
          <a:p>
            <a:pPr>
              <a:buClrTx/>
              <a:buFontTx/>
              <a:buNone/>
            </a:pPr>
            <a:endParaRPr lang="en-US" sz="2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Stories, like “The Matrix” that unfold across multiple media platforms, with each medium making distinctive contributions to our understanding of the world.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5800" y="1600200"/>
            <a:ext cx="8001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Why has transmedia storytelling emerged?</a:t>
            </a:r>
          </a:p>
          <a:p>
            <a:pPr>
              <a:buClrTx/>
              <a:buFontTx/>
              <a:buNone/>
            </a:pPr>
            <a:endParaRPr lang="en-US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are the downsides of it?</a:t>
            </a:r>
          </a:p>
          <a:p>
            <a:pPr>
              <a:buClrTx/>
              <a:buFontTx/>
              <a:buNone/>
            </a:pPr>
            <a:endParaRPr lang="en-US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8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Does the entry point affect the experience?</a:t>
            </a:r>
          </a:p>
          <a:p>
            <a:pPr>
              <a:buClrTx/>
              <a:buFontTx/>
              <a:buNone/>
            </a:pPr>
            <a:endParaRPr lang="en-US" sz="28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01000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is participatory culture?</a:t>
            </a:r>
          </a:p>
          <a:p>
            <a:pPr>
              <a:buClrTx/>
              <a:buFontTx/>
              <a:buNone/>
            </a:pPr>
            <a:endParaRPr lang="en-US" sz="16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 culture in which fans and other consumers are invited to actively participate in the creation and circulation of new content, such as fan fiction.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82296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is collective intelligence?</a:t>
            </a:r>
          </a:p>
          <a:p>
            <a:pPr>
              <a:buClrTx/>
              <a:buFontTx/>
              <a:buNone/>
            </a:pPr>
            <a:endParaRPr lang="en-US" sz="16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Pierre Levy's term that refers to the ability of virtual communities to leverage the knowledge and expertise of their members, often through large-scale collaboration and deliberation. Collective knowledge, therefore, is the sum total of that information, which can be accessed in response to a specific question.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9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6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More on collective intelligence by Levy ...</a:t>
            </a:r>
          </a:p>
          <a:p>
            <a:pPr>
              <a:buClrTx/>
              <a:buFontTx/>
              <a:buNone/>
            </a:pPr>
            <a:endParaRPr lang="en-US" sz="16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The “distinction between authors and readers, producers and spectators, creators and interpreters will blend” to form a “circuit” of expression, with each participant working to “sustain the activity” of the others.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0100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is hypersociability?</a:t>
            </a:r>
          </a:p>
          <a:p>
            <a:pPr>
              <a:buClrTx/>
              <a:buFontTx/>
              <a:buNone/>
            </a:pPr>
            <a:endParaRPr lang="en-US" sz="22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A design technique that encourages various forms of participation and social interaction among consumers, including peer-to-peer information sharing.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2" name="Picture 1" descr="A_slid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7912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096000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4" name="Picture 3" descr="A-blac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4008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7236" y="6248400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892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3" name="Picture 2" descr="A_qrcode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4770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7236" y="6400800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747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3" name="Picture 2" descr="A-Complexma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4864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096000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78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3" name="Picture 2" descr="A-portrait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4770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336268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481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4" name="Picture 3" descr="A-synthes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324600" cy="474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324600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48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 dirty="0" smtClean="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Pullman Research Showcase</a:t>
            </a:r>
            <a:endParaRPr lang="en-US" sz="3800" dirty="0">
              <a:solidFill>
                <a:srgbClr val="F74EBC"/>
              </a:solidFill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3" name="Picture 2" descr="A_bridg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4008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336268"/>
            <a:ext cx="289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Photo courtesy of Kerri Lingo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1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3800">
                <a:solidFill>
                  <a:srgbClr val="F74EBC"/>
                </a:solidFill>
                <a:latin typeface="Times New Roman" pitchFamily="16" charset="0"/>
                <a:cs typeface="Arial Unicode MS" charset="0"/>
              </a:rPr>
              <a:t>“Convergence Culture” by Jenkins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010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en-US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36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What is convergence?</a:t>
            </a:r>
          </a:p>
          <a:p>
            <a:pPr>
              <a:buClrTx/>
              <a:buFontTx/>
              <a:buNone/>
            </a:pPr>
            <a:endParaRPr lang="en-US" sz="16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  <a:p>
            <a:pPr>
              <a:buClrTx/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38200" y="2362200"/>
            <a:ext cx="6858000" cy="167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Calibri" pitchFamily="32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t>Broadly describes technological, industrial, cultural and social changes in the ways media circulates within our culture.</a:t>
            </a:r>
          </a:p>
        </p:txBody>
      </p:sp>
    </p:spTree>
    <p:extLst>
      <p:ext uri="{BB962C8B-B14F-4D97-AF65-F5344CB8AC3E}">
        <p14:creationId xmlns:p14="http://schemas.microsoft.com/office/powerpoint/2010/main" val="3428183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S Gothic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439</Words>
  <Application>Microsoft Office PowerPoint</Application>
  <PresentationFormat>On-screen Show (4:3)</PresentationFormat>
  <Paragraphs>94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Brett Oppegaard</cp:lastModifiedBy>
  <cp:revision>60</cp:revision>
  <cp:lastPrinted>1601-01-01T00:00:00Z</cp:lastPrinted>
  <dcterms:created xsi:type="dcterms:W3CDTF">1601-01-01T00:00:00Z</dcterms:created>
  <dcterms:modified xsi:type="dcterms:W3CDTF">2011-03-31T05:40:11Z</dcterms:modified>
</cp:coreProperties>
</file>