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71" r:id="rId15"/>
    <p:sldId id="272" r:id="rId16"/>
    <p:sldId id="273" r:id="rId17"/>
    <p:sldId id="274"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A858D3F-7A87-494F-9BFB-E9CA16B81A08}" type="datetimeFigureOut">
              <a:rPr lang="en-US" smtClean="0"/>
              <a:t>3/9/2011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58D3F-7A87-494F-9BFB-E9CA16B81A08}" type="datetimeFigureOut">
              <a:rPr lang="en-US" smtClean="0"/>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858D3F-7A87-494F-9BFB-E9CA16B81A08}" type="datetimeFigureOut">
              <a:rPr lang="en-US" smtClean="0"/>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858D3F-7A87-494F-9BFB-E9CA16B81A08}" type="datetimeFigureOut">
              <a:rPr lang="en-US" smtClean="0"/>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3BB4D-34E3-43C0-BB14-2584D4D5F86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858D3F-7A87-494F-9BFB-E9CA16B81A08}" type="datetimeFigureOut">
              <a:rPr lang="en-US" smtClean="0"/>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3BB4D-34E3-43C0-BB14-2584D4D5F86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858D3F-7A87-494F-9BFB-E9CA16B81A08}" type="datetimeFigureOut">
              <a:rPr lang="en-US" smtClean="0"/>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3BB4D-34E3-43C0-BB14-2584D4D5F86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858D3F-7A87-494F-9BFB-E9CA16B81A08}" type="datetimeFigureOut">
              <a:rPr lang="en-US" smtClean="0"/>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858D3F-7A87-494F-9BFB-E9CA16B81A08}" type="datetimeFigureOut">
              <a:rPr lang="en-US" smtClean="0"/>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3BB4D-34E3-43C0-BB14-2584D4D5F86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858D3F-7A87-494F-9BFB-E9CA16B81A08}" type="datetimeFigureOut">
              <a:rPr lang="en-US" smtClean="0"/>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58D3F-7A87-494F-9BFB-E9CA16B81A08}" type="datetimeFigureOut">
              <a:rPr lang="en-US" smtClean="0"/>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3BB4D-34E3-43C0-BB14-2584D4D5F86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58D3F-7A87-494F-9BFB-E9CA16B81A08}" type="datetimeFigureOut">
              <a:rPr lang="en-US" smtClean="0"/>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3BB4D-34E3-43C0-BB14-2584D4D5F8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A858D3F-7A87-494F-9BFB-E9CA16B81A08}" type="datetimeFigureOut">
              <a:rPr lang="en-US" smtClean="0"/>
              <a:t>3/9/2011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FD3BB4D-34E3-43C0-BB14-2584D4D5F8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Sampling</a:t>
            </a:r>
            <a:endParaRPr lang="en-US" dirty="0"/>
          </a:p>
        </p:txBody>
      </p:sp>
      <p:sp>
        <p:nvSpPr>
          <p:cNvPr id="3" name="Subtitle 2"/>
          <p:cNvSpPr>
            <a:spLocks noGrp="1"/>
          </p:cNvSpPr>
          <p:nvPr>
            <p:ph type="subTitle" idx="1"/>
          </p:nvPr>
        </p:nvSpPr>
        <p:spPr>
          <a:xfrm>
            <a:off x="1371600" y="3429000"/>
            <a:ext cx="6400800" cy="2133600"/>
          </a:xfrm>
        </p:spPr>
        <p:txBody>
          <a:bodyPr>
            <a:normAutofit fontScale="92500" lnSpcReduction="10000"/>
          </a:bodyPr>
          <a:lstStyle/>
          <a:p>
            <a:r>
              <a:rPr lang="en-US" sz="3000" dirty="0" smtClean="0"/>
              <a:t>Nuances of sample size determination</a:t>
            </a:r>
          </a:p>
          <a:p>
            <a:endParaRPr lang="en-US" dirty="0"/>
          </a:p>
          <a:p>
            <a:r>
              <a:rPr lang="en-US" dirty="0" smtClean="0"/>
              <a:t>Brett </a:t>
            </a:r>
            <a:r>
              <a:rPr lang="en-US" dirty="0" err="1" smtClean="0"/>
              <a:t>Oppegaard</a:t>
            </a:r>
            <a:r>
              <a:rPr lang="en-US" dirty="0" smtClean="0"/>
              <a:t>, Washington State University Vancouver</a:t>
            </a:r>
          </a:p>
          <a:p>
            <a:r>
              <a:rPr lang="en-US" dirty="0" smtClean="0"/>
              <a:t>Language, Texts and Technology, Spring 2011</a:t>
            </a:r>
            <a:endParaRPr lang="en-US" dirty="0"/>
          </a:p>
        </p:txBody>
      </p:sp>
    </p:spTree>
    <p:extLst>
      <p:ext uri="{BB962C8B-B14F-4D97-AF65-F5344CB8AC3E}">
        <p14:creationId xmlns:p14="http://schemas.microsoft.com/office/powerpoint/2010/main" val="1469428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a:xfrm>
            <a:off x="1752600" y="4724400"/>
            <a:ext cx="6019800" cy="762001"/>
          </a:xfrm>
        </p:spPr>
        <p:txBody>
          <a:bodyPr>
            <a:noAutofit/>
          </a:bodyPr>
          <a:lstStyle/>
          <a:p>
            <a:pPr indent="0">
              <a:buNone/>
            </a:pPr>
            <a:r>
              <a:rPr lang="en-US" sz="3200" dirty="0" smtClean="0"/>
              <a:t>Alf Landon received: </a:t>
            </a:r>
            <a:r>
              <a:rPr lang="en-US" sz="3200" b="1" dirty="0" smtClean="0"/>
              <a:t>41</a:t>
            </a:r>
            <a:r>
              <a:rPr lang="en-US" sz="2800" b="1" dirty="0" smtClean="0"/>
              <a:t> percent</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86000"/>
            <a:ext cx="2172885" cy="2438400"/>
          </a:xfrm>
          <a:prstGeom prst="rect">
            <a:avLst/>
          </a:prstGeom>
        </p:spPr>
      </p:pic>
    </p:spTree>
    <p:extLst>
      <p:ext uri="{BB962C8B-B14F-4D97-AF65-F5344CB8AC3E}">
        <p14:creationId xmlns:p14="http://schemas.microsoft.com/office/powerpoint/2010/main" val="126358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p:txBody>
          <a:bodyPr>
            <a:normAutofit/>
          </a:bodyPr>
          <a:lstStyle/>
          <a:p>
            <a:pPr indent="0">
              <a:buNone/>
            </a:pPr>
            <a:r>
              <a:rPr lang="en-US" sz="3200" b="1" dirty="0" smtClean="0"/>
              <a:t>What went wrong?</a:t>
            </a:r>
          </a:p>
          <a:p>
            <a:pPr indent="0">
              <a:buNone/>
            </a:pPr>
            <a:r>
              <a:rPr lang="en-US" sz="2800" dirty="0" smtClean="0"/>
              <a:t>The response rate (25 percent) was way too low, creating a large possibility  (75 percent were not polled) of a non-response bias.</a:t>
            </a:r>
            <a:endParaRPr lang="en-US" sz="2800" dirty="0"/>
          </a:p>
        </p:txBody>
      </p:sp>
    </p:spTree>
    <p:extLst>
      <p:ext uri="{BB962C8B-B14F-4D97-AF65-F5344CB8AC3E}">
        <p14:creationId xmlns:p14="http://schemas.microsoft.com/office/powerpoint/2010/main" val="208718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error</a:t>
            </a:r>
            <a:endParaRPr lang="en-US" dirty="0"/>
          </a:p>
        </p:txBody>
      </p:sp>
      <p:sp>
        <p:nvSpPr>
          <p:cNvPr id="3" name="Content Placeholder 2"/>
          <p:cNvSpPr>
            <a:spLocks noGrp="1"/>
          </p:cNvSpPr>
          <p:nvPr>
            <p:ph idx="1"/>
          </p:nvPr>
        </p:nvSpPr>
        <p:spPr/>
        <p:txBody>
          <a:bodyPr/>
          <a:lstStyle/>
          <a:p>
            <a:pPr indent="0">
              <a:buNone/>
            </a:pPr>
            <a:r>
              <a:rPr lang="en-US" dirty="0" smtClean="0"/>
              <a:t>What happened to Literary Digest is called a </a:t>
            </a:r>
            <a:r>
              <a:rPr lang="en-US" sz="2000" b="1" dirty="0" smtClean="0"/>
              <a:t>sampling error </a:t>
            </a:r>
            <a:r>
              <a:rPr lang="en-US" dirty="0" smtClean="0"/>
              <a:t>(and that was a big one; the magazine closed shortly afterward because of the mistake). </a:t>
            </a:r>
          </a:p>
          <a:p>
            <a:pPr indent="0">
              <a:buNone/>
            </a:pPr>
            <a:r>
              <a:rPr lang="en-US" sz="2400" dirty="0" smtClean="0"/>
              <a:t>The larger the sample of your population (100 percent is a census) the lower the sampling error.  </a:t>
            </a:r>
            <a:endParaRPr lang="en-US" sz="2400" dirty="0"/>
          </a:p>
        </p:txBody>
      </p:sp>
    </p:spTree>
    <p:extLst>
      <p:ext uri="{BB962C8B-B14F-4D97-AF65-F5344CB8AC3E}">
        <p14:creationId xmlns:p14="http://schemas.microsoft.com/office/powerpoint/2010/main" val="337523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error</a:t>
            </a:r>
            <a:endParaRPr lang="en-US" dirty="0"/>
          </a:p>
        </p:txBody>
      </p:sp>
      <p:sp>
        <p:nvSpPr>
          <p:cNvPr id="3" name="Content Placeholder 2"/>
          <p:cNvSpPr>
            <a:spLocks noGrp="1"/>
          </p:cNvSpPr>
          <p:nvPr>
            <p:ph idx="1"/>
          </p:nvPr>
        </p:nvSpPr>
        <p:spPr/>
        <p:txBody>
          <a:bodyPr/>
          <a:lstStyle/>
          <a:p>
            <a:pPr indent="0">
              <a:buNone/>
            </a:pPr>
            <a:r>
              <a:rPr lang="en-US" dirty="0" smtClean="0"/>
              <a:t>As part of the mathematics involved, as the variance of the population increases, the sample size needs to increase as well.</a:t>
            </a:r>
          </a:p>
          <a:p>
            <a:pPr indent="0" algn="ctr">
              <a:buNone/>
            </a:pPr>
            <a:r>
              <a:rPr lang="en-US" sz="2200" b="1" dirty="0" smtClean="0"/>
              <a:t>You can get a lower sampling error, higher reliability and increased confidence in your results (all technical distinctions), but those come at a cost of more time, money and effort.</a:t>
            </a:r>
            <a:endParaRPr lang="en-US" sz="2200" b="1" dirty="0"/>
          </a:p>
        </p:txBody>
      </p:sp>
      <p:sp>
        <p:nvSpPr>
          <p:cNvPr id="4" name="TextBox 3"/>
          <p:cNvSpPr txBox="1"/>
          <p:nvPr/>
        </p:nvSpPr>
        <p:spPr>
          <a:xfrm flipH="1">
            <a:off x="914400" y="5392579"/>
            <a:ext cx="7543800" cy="246221"/>
          </a:xfrm>
          <a:prstGeom prst="rect">
            <a:avLst/>
          </a:prstGeom>
          <a:noFill/>
        </p:spPr>
        <p:txBody>
          <a:bodyPr wrap="square" rtlCol="0">
            <a:spAutoFit/>
          </a:bodyPr>
          <a:lstStyle/>
          <a:p>
            <a:r>
              <a:rPr lang="en-US" sz="1000" dirty="0" err="1" smtClean="0"/>
              <a:t>Alreck</a:t>
            </a:r>
            <a:r>
              <a:rPr lang="en-US" sz="1000" dirty="0" smtClean="0"/>
              <a:t>, P. L., &amp; Settle, R. B. (1995). </a:t>
            </a:r>
            <a:r>
              <a:rPr lang="en-US" sz="1000" i="1" dirty="0" smtClean="0"/>
              <a:t>The survey research handbook: Guidelines and strategies for conducting a survey</a:t>
            </a:r>
            <a:r>
              <a:rPr lang="en-US" sz="1000" i="0" dirty="0" smtClean="0"/>
              <a:t>. New York: Irwin Professional Publishing.</a:t>
            </a:r>
            <a:endParaRPr lang="en-US" sz="1000" dirty="0"/>
          </a:p>
        </p:txBody>
      </p:sp>
    </p:spTree>
    <p:extLst>
      <p:ext uri="{BB962C8B-B14F-4D97-AF65-F5344CB8AC3E}">
        <p14:creationId xmlns:p14="http://schemas.microsoft.com/office/powerpoint/2010/main" val="1178959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frame</a:t>
            </a:r>
            <a:endParaRPr lang="en-US" dirty="0"/>
          </a:p>
        </p:txBody>
      </p:sp>
      <p:sp>
        <p:nvSpPr>
          <p:cNvPr id="3" name="Content Placeholder 2"/>
          <p:cNvSpPr>
            <a:spLocks noGrp="1"/>
          </p:cNvSpPr>
          <p:nvPr>
            <p:ph idx="1"/>
          </p:nvPr>
        </p:nvSpPr>
        <p:spPr/>
        <p:txBody>
          <a:bodyPr/>
          <a:lstStyle/>
          <a:p>
            <a:pPr indent="0">
              <a:buNone/>
            </a:pPr>
            <a:r>
              <a:rPr lang="en-US" dirty="0" smtClean="0"/>
              <a:t>To select your sample, first identify the population you are studying.</a:t>
            </a:r>
          </a:p>
          <a:p>
            <a:pPr indent="0">
              <a:buNone/>
            </a:pPr>
            <a:r>
              <a:rPr lang="en-US" sz="2200" b="1" dirty="0" smtClean="0"/>
              <a:t>Then, you must develop a list of the people in that population, from which you will draw.</a:t>
            </a:r>
          </a:p>
        </p:txBody>
      </p:sp>
      <p:sp>
        <p:nvSpPr>
          <p:cNvPr id="4" name="TextBox 3"/>
          <p:cNvSpPr txBox="1"/>
          <p:nvPr/>
        </p:nvSpPr>
        <p:spPr>
          <a:xfrm flipH="1">
            <a:off x="914400" y="5392579"/>
            <a:ext cx="6400800" cy="246221"/>
          </a:xfrm>
          <a:prstGeom prst="rect">
            <a:avLst/>
          </a:prstGeom>
          <a:noFill/>
        </p:spPr>
        <p:txBody>
          <a:bodyPr wrap="square" rtlCol="0">
            <a:spAutoFit/>
          </a:bodyPr>
          <a:lstStyle/>
          <a:p>
            <a:r>
              <a:rPr lang="en-US" sz="1000" dirty="0" smtClean="0"/>
              <a:t>Frey, L., </a:t>
            </a:r>
            <a:r>
              <a:rPr lang="en-US" sz="1000" dirty="0" err="1" smtClean="0"/>
              <a:t>Botan</a:t>
            </a:r>
            <a:r>
              <a:rPr lang="en-US" sz="1000" dirty="0" smtClean="0"/>
              <a:t>, C., &amp; Kreps, G. (2000). </a:t>
            </a:r>
            <a:r>
              <a:rPr lang="en-US" sz="1000" i="1" dirty="0" smtClean="0"/>
              <a:t>Investigating communication: An introduction to research methods</a:t>
            </a:r>
            <a:r>
              <a:rPr lang="en-US" sz="1000" i="0" dirty="0" smtClean="0"/>
              <a:t>: </a:t>
            </a:r>
            <a:r>
              <a:rPr lang="en-US" sz="1000" i="0" dirty="0" err="1" smtClean="0"/>
              <a:t>Allyn</a:t>
            </a:r>
            <a:r>
              <a:rPr lang="en-US" sz="1000" i="0" dirty="0" smtClean="0"/>
              <a:t> and Bacon, Boston.</a:t>
            </a:r>
            <a:endParaRPr lang="en-US" sz="1000" dirty="0"/>
          </a:p>
        </p:txBody>
      </p:sp>
    </p:spTree>
    <p:extLst>
      <p:ext uri="{BB962C8B-B14F-4D97-AF65-F5344CB8AC3E}">
        <p14:creationId xmlns:p14="http://schemas.microsoft.com/office/powerpoint/2010/main" val="357017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frame</a:t>
            </a:r>
            <a:endParaRPr lang="en-US" dirty="0"/>
          </a:p>
        </p:txBody>
      </p:sp>
      <p:sp>
        <p:nvSpPr>
          <p:cNvPr id="3" name="Content Placeholder 2"/>
          <p:cNvSpPr>
            <a:spLocks noGrp="1"/>
          </p:cNvSpPr>
          <p:nvPr>
            <p:ph idx="1"/>
          </p:nvPr>
        </p:nvSpPr>
        <p:spPr/>
        <p:txBody>
          <a:bodyPr/>
          <a:lstStyle/>
          <a:p>
            <a:pPr indent="0">
              <a:buNone/>
            </a:pPr>
            <a:r>
              <a:rPr lang="en-US" dirty="0" smtClean="0"/>
              <a:t>Once you have the list, you need to decide how you will pick the people:</a:t>
            </a:r>
          </a:p>
          <a:p>
            <a:pPr indent="0">
              <a:buNone/>
            </a:pPr>
            <a:r>
              <a:rPr lang="en-US" sz="2200" b="1" dirty="0" smtClean="0"/>
              <a:t>Random sampling (also called probability sampling) methods create ways in which everyone within the pool has an equal chance of being selected. That is the preferred approach.</a:t>
            </a:r>
          </a:p>
        </p:txBody>
      </p:sp>
      <p:sp>
        <p:nvSpPr>
          <p:cNvPr id="4" name="TextBox 3"/>
          <p:cNvSpPr txBox="1"/>
          <p:nvPr/>
        </p:nvSpPr>
        <p:spPr>
          <a:xfrm flipH="1">
            <a:off x="914400" y="5392579"/>
            <a:ext cx="6400800" cy="246221"/>
          </a:xfrm>
          <a:prstGeom prst="rect">
            <a:avLst/>
          </a:prstGeom>
          <a:noFill/>
        </p:spPr>
        <p:txBody>
          <a:bodyPr wrap="square" rtlCol="0">
            <a:spAutoFit/>
          </a:bodyPr>
          <a:lstStyle/>
          <a:p>
            <a:r>
              <a:rPr lang="en-US" sz="1000" dirty="0" smtClean="0"/>
              <a:t>Frey, L., </a:t>
            </a:r>
            <a:r>
              <a:rPr lang="en-US" sz="1000" dirty="0" err="1" smtClean="0"/>
              <a:t>Botan</a:t>
            </a:r>
            <a:r>
              <a:rPr lang="en-US" sz="1000" dirty="0" smtClean="0"/>
              <a:t>, C., &amp; Kreps, G. (2000). </a:t>
            </a:r>
            <a:r>
              <a:rPr lang="en-US" sz="1000" i="1" dirty="0" smtClean="0"/>
              <a:t>Investigating communication: An introduction to research methods</a:t>
            </a:r>
            <a:r>
              <a:rPr lang="en-US" sz="1000" i="0" dirty="0" smtClean="0"/>
              <a:t>: </a:t>
            </a:r>
            <a:r>
              <a:rPr lang="en-US" sz="1000" i="0" dirty="0" err="1" smtClean="0"/>
              <a:t>Allyn</a:t>
            </a:r>
            <a:r>
              <a:rPr lang="en-US" sz="1000" i="0" dirty="0" smtClean="0"/>
              <a:t> and Bacon, Boston.</a:t>
            </a:r>
            <a:endParaRPr lang="en-US" sz="1000" dirty="0"/>
          </a:p>
        </p:txBody>
      </p:sp>
    </p:spTree>
    <p:extLst>
      <p:ext uri="{BB962C8B-B14F-4D97-AF65-F5344CB8AC3E}">
        <p14:creationId xmlns:p14="http://schemas.microsoft.com/office/powerpoint/2010/main" val="670510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frame</a:t>
            </a:r>
            <a:endParaRPr lang="en-US" dirty="0"/>
          </a:p>
        </p:txBody>
      </p:sp>
      <p:sp>
        <p:nvSpPr>
          <p:cNvPr id="3" name="Content Placeholder 2"/>
          <p:cNvSpPr>
            <a:spLocks noGrp="1"/>
          </p:cNvSpPr>
          <p:nvPr>
            <p:ph idx="1"/>
          </p:nvPr>
        </p:nvSpPr>
        <p:spPr/>
        <p:txBody>
          <a:bodyPr/>
          <a:lstStyle/>
          <a:p>
            <a:pPr indent="0">
              <a:buNone/>
            </a:pPr>
            <a:r>
              <a:rPr lang="en-US" dirty="0" smtClean="0"/>
              <a:t>Once you have the list, you need to decide how you will pick the people:</a:t>
            </a:r>
          </a:p>
          <a:p>
            <a:pPr indent="0">
              <a:buNone/>
            </a:pPr>
            <a:r>
              <a:rPr lang="en-US" sz="2200" b="1" dirty="0" smtClean="0"/>
              <a:t>Cluster sampling methods select respondents on a random sampling of criteria; a national sample might first randomly pick a state, then a county, then a city, then a block, then a house, then a person</a:t>
            </a:r>
          </a:p>
        </p:txBody>
      </p:sp>
      <p:sp>
        <p:nvSpPr>
          <p:cNvPr id="4" name="TextBox 3"/>
          <p:cNvSpPr txBox="1"/>
          <p:nvPr/>
        </p:nvSpPr>
        <p:spPr>
          <a:xfrm flipH="1">
            <a:off x="914400" y="5392579"/>
            <a:ext cx="6400800" cy="246221"/>
          </a:xfrm>
          <a:prstGeom prst="rect">
            <a:avLst/>
          </a:prstGeom>
          <a:noFill/>
        </p:spPr>
        <p:txBody>
          <a:bodyPr wrap="square" rtlCol="0">
            <a:spAutoFit/>
          </a:bodyPr>
          <a:lstStyle/>
          <a:p>
            <a:r>
              <a:rPr lang="en-US" sz="1000" dirty="0" smtClean="0"/>
              <a:t>Frey, L., </a:t>
            </a:r>
            <a:r>
              <a:rPr lang="en-US" sz="1000" dirty="0" err="1" smtClean="0"/>
              <a:t>Botan</a:t>
            </a:r>
            <a:r>
              <a:rPr lang="en-US" sz="1000" dirty="0" smtClean="0"/>
              <a:t>, C., &amp; Kreps, G. (2000). </a:t>
            </a:r>
            <a:r>
              <a:rPr lang="en-US" sz="1000" i="1" dirty="0" smtClean="0"/>
              <a:t>Investigating communication: An introduction to research methods</a:t>
            </a:r>
            <a:r>
              <a:rPr lang="en-US" sz="1000" i="0" dirty="0" smtClean="0"/>
              <a:t>: </a:t>
            </a:r>
            <a:r>
              <a:rPr lang="en-US" sz="1000" i="0" dirty="0" err="1" smtClean="0"/>
              <a:t>Allyn</a:t>
            </a:r>
            <a:r>
              <a:rPr lang="en-US" sz="1000" i="0" dirty="0" smtClean="0"/>
              <a:t> and Bacon, Boston.</a:t>
            </a:r>
            <a:endParaRPr lang="en-US" sz="1000" dirty="0"/>
          </a:p>
        </p:txBody>
      </p:sp>
    </p:spTree>
    <p:extLst>
      <p:ext uri="{BB962C8B-B14F-4D97-AF65-F5344CB8AC3E}">
        <p14:creationId xmlns:p14="http://schemas.microsoft.com/office/powerpoint/2010/main" val="327452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frame</a:t>
            </a:r>
            <a:endParaRPr lang="en-US" dirty="0"/>
          </a:p>
        </p:txBody>
      </p:sp>
      <p:sp>
        <p:nvSpPr>
          <p:cNvPr id="3" name="Content Placeholder 2"/>
          <p:cNvSpPr>
            <a:spLocks noGrp="1"/>
          </p:cNvSpPr>
          <p:nvPr>
            <p:ph idx="1"/>
          </p:nvPr>
        </p:nvSpPr>
        <p:spPr>
          <a:xfrm>
            <a:off x="1066800" y="2514599"/>
            <a:ext cx="7086600" cy="3048001"/>
          </a:xfrm>
        </p:spPr>
        <p:txBody>
          <a:bodyPr>
            <a:normAutofit/>
          </a:bodyPr>
          <a:lstStyle/>
          <a:p>
            <a:pPr indent="0">
              <a:buNone/>
            </a:pPr>
            <a:r>
              <a:rPr lang="en-US" dirty="0" smtClean="0"/>
              <a:t>Once you have the list, you need to decide how you will pick the people:</a:t>
            </a:r>
          </a:p>
          <a:p>
            <a:pPr indent="0">
              <a:buNone/>
            </a:pPr>
            <a:r>
              <a:rPr lang="en-US" sz="2200" b="1" dirty="0" smtClean="0"/>
              <a:t>Nonprobability sampling is used when a target population cannot be determined in whole or in clusters. Literary Digest used a “volunteer” sample, people who chose to respond. A convenience sample could be this class roster.</a:t>
            </a:r>
          </a:p>
        </p:txBody>
      </p:sp>
      <p:sp>
        <p:nvSpPr>
          <p:cNvPr id="4" name="TextBox 3"/>
          <p:cNvSpPr txBox="1"/>
          <p:nvPr/>
        </p:nvSpPr>
        <p:spPr>
          <a:xfrm flipH="1">
            <a:off x="914400" y="5392579"/>
            <a:ext cx="6400800" cy="246221"/>
          </a:xfrm>
          <a:prstGeom prst="rect">
            <a:avLst/>
          </a:prstGeom>
          <a:noFill/>
        </p:spPr>
        <p:txBody>
          <a:bodyPr wrap="square" rtlCol="0">
            <a:spAutoFit/>
          </a:bodyPr>
          <a:lstStyle/>
          <a:p>
            <a:r>
              <a:rPr lang="en-US" sz="1000" dirty="0" smtClean="0"/>
              <a:t>Frey, L., </a:t>
            </a:r>
            <a:r>
              <a:rPr lang="en-US" sz="1000" dirty="0" err="1" smtClean="0"/>
              <a:t>Botan</a:t>
            </a:r>
            <a:r>
              <a:rPr lang="en-US" sz="1000" dirty="0" smtClean="0"/>
              <a:t>, C., &amp; Kreps, G. (2000). </a:t>
            </a:r>
            <a:r>
              <a:rPr lang="en-US" sz="1000" i="1" dirty="0" smtClean="0"/>
              <a:t>Investigating communication: An introduction to research methods</a:t>
            </a:r>
            <a:r>
              <a:rPr lang="en-US" sz="1000" i="0" dirty="0" smtClean="0"/>
              <a:t>: </a:t>
            </a:r>
            <a:r>
              <a:rPr lang="en-US" sz="1000" i="0" dirty="0" err="1" smtClean="0"/>
              <a:t>Allyn</a:t>
            </a:r>
            <a:r>
              <a:rPr lang="en-US" sz="1000" i="0" dirty="0" smtClean="0"/>
              <a:t> and Bacon, Boston.</a:t>
            </a:r>
            <a:endParaRPr lang="en-US" sz="1000" dirty="0"/>
          </a:p>
        </p:txBody>
      </p:sp>
    </p:spTree>
    <p:extLst>
      <p:ext uri="{BB962C8B-B14F-4D97-AF65-F5344CB8AC3E}">
        <p14:creationId xmlns:p14="http://schemas.microsoft.com/office/powerpoint/2010/main" val="107693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thumbs</a:t>
            </a:r>
            <a:endParaRPr lang="en-US" dirty="0"/>
          </a:p>
        </p:txBody>
      </p:sp>
      <p:sp>
        <p:nvSpPr>
          <p:cNvPr id="3" name="Content Placeholder 2"/>
          <p:cNvSpPr>
            <a:spLocks noGrp="1"/>
          </p:cNvSpPr>
          <p:nvPr>
            <p:ph idx="1"/>
          </p:nvPr>
        </p:nvSpPr>
        <p:spPr>
          <a:xfrm>
            <a:off x="1066800" y="2438401"/>
            <a:ext cx="7010400" cy="2819400"/>
          </a:xfrm>
        </p:spPr>
        <p:txBody>
          <a:bodyPr>
            <a:normAutofit fontScale="92500"/>
          </a:bodyPr>
          <a:lstStyle/>
          <a:p>
            <a:pPr indent="0">
              <a:buNone/>
            </a:pPr>
            <a:r>
              <a:rPr lang="en-US" sz="2800" b="1" dirty="0" smtClean="0"/>
              <a:t>Sample sizes smaller than 30 and larger than 1,000 generally are not allowable or necessary</a:t>
            </a:r>
          </a:p>
          <a:p>
            <a:pPr indent="0">
              <a:buNone/>
            </a:pPr>
            <a:r>
              <a:rPr lang="en-US" sz="2800" dirty="0" smtClean="0"/>
              <a:t>100 is a rough starting point for large populations; when in doubt, aim for 10 percent of the population</a:t>
            </a:r>
          </a:p>
          <a:p>
            <a:pPr indent="0">
              <a:buNone/>
            </a:pPr>
            <a:endParaRPr lang="en-US" sz="2800" dirty="0"/>
          </a:p>
        </p:txBody>
      </p:sp>
      <p:sp>
        <p:nvSpPr>
          <p:cNvPr id="4" name="TextBox 3"/>
          <p:cNvSpPr txBox="1"/>
          <p:nvPr/>
        </p:nvSpPr>
        <p:spPr>
          <a:xfrm flipH="1">
            <a:off x="914400" y="5392579"/>
            <a:ext cx="7543800" cy="246221"/>
          </a:xfrm>
          <a:prstGeom prst="rect">
            <a:avLst/>
          </a:prstGeom>
          <a:noFill/>
        </p:spPr>
        <p:txBody>
          <a:bodyPr wrap="square" rtlCol="0">
            <a:spAutoFit/>
          </a:bodyPr>
          <a:lstStyle/>
          <a:p>
            <a:r>
              <a:rPr lang="en-US" sz="1000" dirty="0" err="1" smtClean="0"/>
              <a:t>Alreck</a:t>
            </a:r>
            <a:r>
              <a:rPr lang="en-US" sz="1000" dirty="0" smtClean="0"/>
              <a:t>, P. L., &amp; Settle, R. B. (1995). </a:t>
            </a:r>
            <a:r>
              <a:rPr lang="en-US" sz="1000" i="1" dirty="0" smtClean="0"/>
              <a:t>The survey research handbook: Guidelines and strategies for conducting a survey</a:t>
            </a:r>
            <a:r>
              <a:rPr lang="en-US" sz="1000" i="0" dirty="0" smtClean="0"/>
              <a:t>. New York: Irwin Professional Publishing.</a:t>
            </a:r>
            <a:endParaRPr lang="en-US" sz="1000" dirty="0"/>
          </a:p>
        </p:txBody>
      </p:sp>
    </p:spTree>
    <p:extLst>
      <p:ext uri="{BB962C8B-B14F-4D97-AF65-F5344CB8AC3E}">
        <p14:creationId xmlns:p14="http://schemas.microsoft.com/office/powerpoint/2010/main" val="144854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Literary digest </a:t>
            </a:r>
            <a:br>
              <a:rPr lang="en-US" sz="2400" dirty="0" smtClean="0"/>
            </a:br>
            <a:r>
              <a:rPr lang="en-US" sz="2400" dirty="0" smtClean="0"/>
              <a:t>presidential predictions</a:t>
            </a:r>
            <a:endParaRPr lang="en-US" sz="2400" dirty="0"/>
          </a:p>
        </p:txBody>
      </p:sp>
      <p:sp>
        <p:nvSpPr>
          <p:cNvPr id="3" name="Content Placeholder 2"/>
          <p:cNvSpPr>
            <a:spLocks noGrp="1"/>
          </p:cNvSpPr>
          <p:nvPr>
            <p:ph idx="1"/>
          </p:nvPr>
        </p:nvSpPr>
        <p:spPr/>
        <p:txBody>
          <a:bodyPr>
            <a:normAutofit fontScale="85000" lnSpcReduction="20000"/>
          </a:bodyPr>
          <a:lstStyle/>
          <a:p>
            <a:pPr indent="0">
              <a:buNone/>
            </a:pPr>
            <a:r>
              <a:rPr lang="en-US" sz="2400" b="1" dirty="0" smtClean="0"/>
              <a:t>Literary Digest </a:t>
            </a:r>
            <a:r>
              <a:rPr lang="en-US" sz="2000" dirty="0" smtClean="0"/>
              <a:t>was a popular weekly news magazine that by the mid-1930s boasted a circulation of more than 1 million readers</a:t>
            </a:r>
          </a:p>
          <a:p>
            <a:pPr indent="0">
              <a:buNone/>
            </a:pPr>
            <a:r>
              <a:rPr lang="en-US" sz="2000" dirty="0" smtClean="0"/>
              <a:t>Every four years, Literary Digest conducted a presidential poll. It correctly </a:t>
            </a:r>
            <a:r>
              <a:rPr lang="en-US" sz="2000" b="1" dirty="0" smtClean="0"/>
              <a:t>predicted the winner in its first straw poll, 1916, and then subsequent polls in 1920, 1924, 1928 and 1932</a:t>
            </a:r>
            <a:r>
              <a:rPr lang="en-US" sz="2000" dirty="0" smtClean="0"/>
              <a:t>, all correctly picking the winner. </a:t>
            </a:r>
            <a:r>
              <a:rPr lang="en-US" sz="2000" b="1" dirty="0" smtClean="0"/>
              <a:t>In 1932, the result of the election was within 1 percent or the prediction</a:t>
            </a:r>
            <a:r>
              <a:rPr lang="en-US" sz="2000" dirty="0" smtClean="0"/>
              <a:t>. But even then, there were some critics of the Literary Digest’s methodology, so the magazine decided to amp up the effort.</a:t>
            </a:r>
          </a:p>
          <a:p>
            <a:endParaRPr lang="en-US" dirty="0"/>
          </a:p>
        </p:txBody>
      </p:sp>
    </p:spTree>
    <p:extLst>
      <p:ext uri="{BB962C8B-B14F-4D97-AF65-F5344CB8AC3E}">
        <p14:creationId xmlns:p14="http://schemas.microsoft.com/office/powerpoint/2010/main" val="2884365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p:txBody>
          <a:bodyPr/>
          <a:lstStyle/>
          <a:p>
            <a:pPr indent="0">
              <a:buNone/>
            </a:pPr>
            <a:r>
              <a:rPr lang="en-US" sz="2800" dirty="0" smtClean="0"/>
              <a:t>Literary Digest’s methods </a:t>
            </a:r>
            <a:r>
              <a:rPr lang="en-US" dirty="0" smtClean="0"/>
              <a:t>in this poll were to:</a:t>
            </a:r>
          </a:p>
          <a:p>
            <a:pPr indent="0">
              <a:buNone/>
            </a:pPr>
            <a:r>
              <a:rPr lang="en-US" dirty="0" smtClean="0"/>
              <a:t>Send out a postcard survey to as much of the nation that could be reached by mail: </a:t>
            </a:r>
            <a:r>
              <a:rPr lang="en-US" sz="2400" b="1" dirty="0" smtClean="0"/>
              <a:t>10 million surveys </a:t>
            </a:r>
            <a:r>
              <a:rPr lang="en-US" sz="2400" dirty="0" smtClean="0"/>
              <a:t>were sent</a:t>
            </a:r>
            <a:r>
              <a:rPr lang="en-US" dirty="0" smtClean="0"/>
              <a:t>, to a quarter of the nation (with an incredible return rate of </a:t>
            </a:r>
            <a:r>
              <a:rPr lang="en-US" sz="2400" b="1" dirty="0" smtClean="0"/>
              <a:t>2.3 million </a:t>
            </a:r>
            <a:r>
              <a:rPr lang="en-US" sz="2400" dirty="0" smtClean="0"/>
              <a:t>ballots</a:t>
            </a:r>
            <a:r>
              <a:rPr lang="en-US" dirty="0" smtClean="0"/>
              <a:t>). Gallup, by comparison, surveyed 50,000 people that year.</a:t>
            </a:r>
            <a:endParaRPr lang="en-US" dirty="0"/>
          </a:p>
        </p:txBody>
      </p:sp>
      <p:sp>
        <p:nvSpPr>
          <p:cNvPr id="4" name="TextBox 3"/>
          <p:cNvSpPr txBox="1"/>
          <p:nvPr/>
        </p:nvSpPr>
        <p:spPr>
          <a:xfrm>
            <a:off x="3429000" y="5410200"/>
            <a:ext cx="5257800" cy="246221"/>
          </a:xfrm>
          <a:prstGeom prst="rect">
            <a:avLst/>
          </a:prstGeom>
          <a:noFill/>
        </p:spPr>
        <p:txBody>
          <a:bodyPr wrap="square" rtlCol="0">
            <a:spAutoFit/>
          </a:bodyPr>
          <a:lstStyle/>
          <a:p>
            <a:r>
              <a:rPr lang="en-US" sz="1000" dirty="0" smtClean="0"/>
              <a:t>Squire, P. (1988). Why the 1936 literary digest poll failed. </a:t>
            </a:r>
            <a:r>
              <a:rPr lang="en-US" sz="1000" i="1" dirty="0" smtClean="0"/>
              <a:t>Public Opinion Quarterly, 52</a:t>
            </a:r>
            <a:r>
              <a:rPr lang="en-US" sz="1000" i="0" dirty="0" smtClean="0"/>
              <a:t>(1), 125-133. </a:t>
            </a:r>
            <a:endParaRPr lang="en-US" sz="1000" dirty="0"/>
          </a:p>
        </p:txBody>
      </p:sp>
    </p:spTree>
    <p:extLst>
      <p:ext uri="{BB962C8B-B14F-4D97-AF65-F5344CB8AC3E}">
        <p14:creationId xmlns:p14="http://schemas.microsoft.com/office/powerpoint/2010/main" val="184338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p:txBody>
          <a:bodyPr/>
          <a:lstStyle/>
          <a:p>
            <a:pPr indent="0">
              <a:buNone/>
            </a:pPr>
            <a:r>
              <a:rPr lang="en-US" dirty="0" smtClean="0"/>
              <a:t>Surveys were mailed to:</a:t>
            </a:r>
          </a:p>
          <a:p>
            <a:pPr indent="0">
              <a:buNone/>
            </a:pPr>
            <a:r>
              <a:rPr lang="en-US" sz="2400" b="1" dirty="0" smtClean="0"/>
              <a:t>Everyone with an automobile registration</a:t>
            </a:r>
          </a:p>
          <a:p>
            <a:pPr indent="0">
              <a:buNone/>
            </a:pPr>
            <a:r>
              <a:rPr lang="en-US" sz="2400" b="1" dirty="0" smtClean="0"/>
              <a:t>Everyone listed in a telephone book</a:t>
            </a:r>
          </a:p>
          <a:p>
            <a:pPr indent="0">
              <a:buNone/>
            </a:pPr>
            <a:r>
              <a:rPr lang="en-US" dirty="0" smtClean="0"/>
              <a:t>Some small and even medium-sized towns reported nearly complete coverage, with all registered voters responding.</a:t>
            </a:r>
            <a:endParaRPr lang="en-US" dirty="0"/>
          </a:p>
        </p:txBody>
      </p:sp>
    </p:spTree>
    <p:extLst>
      <p:ext uri="{BB962C8B-B14F-4D97-AF65-F5344CB8AC3E}">
        <p14:creationId xmlns:p14="http://schemas.microsoft.com/office/powerpoint/2010/main" val="3101299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sz="2300" dirty="0" smtClean="0"/>
              <a:t>From the article touting the results:</a:t>
            </a:r>
            <a:endParaRPr lang="en-US" sz="2300" dirty="0"/>
          </a:p>
          <a:p>
            <a:pPr indent="0">
              <a:buNone/>
            </a:pPr>
            <a:r>
              <a:rPr lang="en-US" dirty="0" smtClean="0"/>
              <a:t>“Now</a:t>
            </a:r>
            <a:r>
              <a:rPr lang="en-US" dirty="0"/>
              <a:t>, are the figures in this poll correct? In answer to this question we will simply refer to a telegram we sent to a young man in Massachusetts the other day answer to his challenge to us to wager 100,000 on the accuracy of our Poll. We wired him as follows:</a:t>
            </a:r>
          </a:p>
          <a:p>
            <a:pPr indent="0">
              <a:buNone/>
            </a:pPr>
            <a:r>
              <a:rPr lang="en-US" dirty="0" smtClean="0"/>
              <a:t>For </a:t>
            </a:r>
            <a:r>
              <a:rPr lang="en-US" dirty="0"/>
              <a:t>nearly a quarter century, we have been taking Polls of the voters in the forty-eight States, and especially in Presidential years, and we have always merely mailed the ballots, counted and recorded those returned and let the people of the Nation draw their conclusions as to our accuracy. So far, we have been right in every Poll. Will we be right in the current Poll? That, as Mrs. Roosevelt said concerning the President’s reelection, is in the </a:t>
            </a:r>
            <a:r>
              <a:rPr lang="en-US" dirty="0" smtClean="0"/>
              <a:t>‘lap </a:t>
            </a:r>
            <a:r>
              <a:rPr lang="en-US" dirty="0"/>
              <a:t>of the gods</a:t>
            </a:r>
            <a:r>
              <a:rPr lang="en-US" dirty="0" smtClean="0"/>
              <a:t>.’”</a:t>
            </a:r>
            <a:endParaRPr lang="en-US" dirty="0"/>
          </a:p>
        </p:txBody>
      </p:sp>
    </p:spTree>
    <p:extLst>
      <p:ext uri="{BB962C8B-B14F-4D97-AF65-F5344CB8AC3E}">
        <p14:creationId xmlns:p14="http://schemas.microsoft.com/office/powerpoint/2010/main" val="3557555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p:txBody>
          <a:bodyPr>
            <a:normAutofit/>
          </a:bodyPr>
          <a:lstStyle/>
          <a:p>
            <a:pPr indent="0">
              <a:buNone/>
            </a:pPr>
            <a:r>
              <a:rPr lang="en-US" dirty="0" smtClean="0"/>
              <a:t>Literary Digest claimed that the ballots were not weighted, adjusted, nor interpreted, and the results were stunning clear:</a:t>
            </a:r>
          </a:p>
          <a:p>
            <a:pPr indent="0" algn="ctr">
              <a:buNone/>
            </a:pPr>
            <a:r>
              <a:rPr lang="en-US" sz="2800" b="1" dirty="0" smtClean="0"/>
              <a:t>With such overwhelming data, it is apparent that the next </a:t>
            </a:r>
          </a:p>
          <a:p>
            <a:pPr indent="0" algn="ctr">
              <a:buNone/>
            </a:pPr>
            <a:r>
              <a:rPr lang="en-US" sz="2800" b="1" dirty="0" smtClean="0"/>
              <a:t>president of the United States will be:</a:t>
            </a:r>
            <a:endParaRPr lang="en-US" sz="2800" dirty="0"/>
          </a:p>
        </p:txBody>
      </p:sp>
    </p:spTree>
    <p:extLst>
      <p:ext uri="{BB962C8B-B14F-4D97-AF65-F5344CB8AC3E}">
        <p14:creationId xmlns:p14="http://schemas.microsoft.com/office/powerpoint/2010/main" val="214359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a:xfrm>
            <a:off x="1371600" y="4724400"/>
            <a:ext cx="6400800" cy="762001"/>
          </a:xfrm>
        </p:spPr>
        <p:txBody>
          <a:bodyPr>
            <a:noAutofit/>
          </a:bodyPr>
          <a:lstStyle/>
          <a:p>
            <a:pPr indent="0">
              <a:buNone/>
            </a:pPr>
            <a:r>
              <a:rPr lang="en-US" sz="3200" dirty="0" smtClean="0"/>
              <a:t>Alf Landon, </a:t>
            </a:r>
            <a:r>
              <a:rPr lang="en-US" sz="2800" dirty="0" smtClean="0"/>
              <a:t>with </a:t>
            </a:r>
            <a:r>
              <a:rPr lang="en-US" sz="2800" b="1" dirty="0" smtClean="0"/>
              <a:t>55</a:t>
            </a:r>
            <a:r>
              <a:rPr lang="en-US" sz="2800" dirty="0" smtClean="0"/>
              <a:t> </a:t>
            </a:r>
            <a:r>
              <a:rPr lang="en-US" sz="2800" b="1" dirty="0" smtClean="0"/>
              <a:t>percent</a:t>
            </a:r>
            <a:r>
              <a:rPr lang="en-US" sz="2800" dirty="0" smtClean="0"/>
              <a:t> of the vote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86000"/>
            <a:ext cx="2172885" cy="2438400"/>
          </a:xfrm>
          <a:prstGeom prst="rect">
            <a:avLst/>
          </a:prstGeom>
        </p:spPr>
      </p:pic>
    </p:spTree>
    <p:extLst>
      <p:ext uri="{BB962C8B-B14F-4D97-AF65-F5344CB8AC3E}">
        <p14:creationId xmlns:p14="http://schemas.microsoft.com/office/powerpoint/2010/main" val="126501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a:xfrm>
            <a:off x="1143000" y="4724400"/>
            <a:ext cx="6629400" cy="762001"/>
          </a:xfrm>
        </p:spPr>
        <p:txBody>
          <a:bodyPr>
            <a:noAutofit/>
          </a:bodyPr>
          <a:lstStyle/>
          <a:p>
            <a:pPr indent="0">
              <a:buNone/>
            </a:pPr>
            <a:r>
              <a:rPr lang="en-US" sz="3200" dirty="0" smtClean="0"/>
              <a:t>Franklin D. Roosevelt will get: </a:t>
            </a:r>
            <a:r>
              <a:rPr lang="en-US" sz="2800" b="1" dirty="0" smtClean="0"/>
              <a:t>41</a:t>
            </a:r>
            <a:r>
              <a:rPr lang="en-US" sz="2800" dirty="0" smtClean="0"/>
              <a:t> </a:t>
            </a:r>
            <a:r>
              <a:rPr lang="en-US" sz="2800" b="1" dirty="0" smtClean="0"/>
              <a:t>percent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86000"/>
            <a:ext cx="2172885" cy="2438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2286001"/>
            <a:ext cx="2266218" cy="2438400"/>
          </a:xfrm>
          <a:prstGeom prst="rect">
            <a:avLst/>
          </a:prstGeom>
        </p:spPr>
      </p:pic>
    </p:spTree>
    <p:extLst>
      <p:ext uri="{BB962C8B-B14F-4D97-AF65-F5344CB8AC3E}">
        <p14:creationId xmlns:p14="http://schemas.microsoft.com/office/powerpoint/2010/main" val="258374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1936 Presidential poll</a:t>
            </a:r>
            <a:endParaRPr lang="en-US" dirty="0"/>
          </a:p>
        </p:txBody>
      </p:sp>
      <p:sp>
        <p:nvSpPr>
          <p:cNvPr id="3" name="Content Placeholder 2"/>
          <p:cNvSpPr>
            <a:spLocks noGrp="1"/>
          </p:cNvSpPr>
          <p:nvPr>
            <p:ph idx="1"/>
          </p:nvPr>
        </p:nvSpPr>
        <p:spPr>
          <a:xfrm>
            <a:off x="1143000" y="4724400"/>
            <a:ext cx="6629400" cy="762001"/>
          </a:xfrm>
        </p:spPr>
        <p:txBody>
          <a:bodyPr>
            <a:noAutofit/>
          </a:bodyPr>
          <a:lstStyle/>
          <a:p>
            <a:pPr indent="0">
              <a:buNone/>
            </a:pPr>
            <a:r>
              <a:rPr lang="en-US" sz="3200" dirty="0" smtClean="0"/>
              <a:t>FDR actually received: </a:t>
            </a:r>
            <a:r>
              <a:rPr lang="en-US" sz="3200" b="1" dirty="0" smtClean="0"/>
              <a:t>61</a:t>
            </a:r>
            <a:r>
              <a:rPr lang="en-US" sz="2800" b="1" dirty="0" smtClean="0"/>
              <a:t> percent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86000"/>
            <a:ext cx="2172885" cy="2438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2286001"/>
            <a:ext cx="2266218" cy="2438400"/>
          </a:xfrm>
          <a:prstGeom prst="rect">
            <a:avLst/>
          </a:prstGeom>
        </p:spPr>
      </p:pic>
    </p:spTree>
    <p:extLst>
      <p:ext uri="{BB962C8B-B14F-4D97-AF65-F5344CB8AC3E}">
        <p14:creationId xmlns:p14="http://schemas.microsoft.com/office/powerpoint/2010/main" val="653700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243</TotalTime>
  <Words>1083</Words>
  <Application>Microsoft Office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Couture</vt:lpstr>
      <vt:lpstr>Sampling</vt:lpstr>
      <vt:lpstr>Literary digest  presidential predictions</vt:lpstr>
      <vt:lpstr>1936 Presidential poll</vt:lpstr>
      <vt:lpstr>1936 Presidential poll</vt:lpstr>
      <vt:lpstr>1936 Presidential poll</vt:lpstr>
      <vt:lpstr>1936 Presidential poll</vt:lpstr>
      <vt:lpstr>1936 Presidential poll</vt:lpstr>
      <vt:lpstr>1936 Presidential poll</vt:lpstr>
      <vt:lpstr>1936 Presidential poll</vt:lpstr>
      <vt:lpstr>1936 Presidential poll</vt:lpstr>
      <vt:lpstr>1936 Presidential poll</vt:lpstr>
      <vt:lpstr>Sampling error</vt:lpstr>
      <vt:lpstr>Sampling error</vt:lpstr>
      <vt:lpstr>Sampling frame</vt:lpstr>
      <vt:lpstr>Sampling frame</vt:lpstr>
      <vt:lpstr>Sampling frame</vt:lpstr>
      <vt:lpstr>Sampling frame</vt:lpstr>
      <vt:lpstr>Rules of thumbs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dc:title>
  <dc:creator>Brett Oppegaard</dc:creator>
  <cp:lastModifiedBy>Brett Oppegaard</cp:lastModifiedBy>
  <cp:revision>16</cp:revision>
  <dcterms:created xsi:type="dcterms:W3CDTF">2011-03-09T20:21:21Z</dcterms:created>
  <dcterms:modified xsi:type="dcterms:W3CDTF">2011-03-10T00:25:14Z</dcterms:modified>
</cp:coreProperties>
</file>